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5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7" r:id="rId12"/>
    <p:sldId id="259" r:id="rId13"/>
    <p:sldId id="282" r:id="rId14"/>
    <p:sldId id="313" r:id="rId15"/>
    <p:sldId id="314" r:id="rId16"/>
    <p:sldId id="315" r:id="rId17"/>
    <p:sldId id="316" r:id="rId18"/>
    <p:sldId id="318" r:id="rId19"/>
    <p:sldId id="319" r:id="rId20"/>
    <p:sldId id="320" r:id="rId21"/>
    <p:sldId id="321" r:id="rId22"/>
    <p:sldId id="283" r:id="rId23"/>
    <p:sldId id="260" r:id="rId24"/>
    <p:sldId id="261" r:id="rId25"/>
    <p:sldId id="262" r:id="rId26"/>
    <p:sldId id="263" r:id="rId27"/>
    <p:sldId id="264" r:id="rId28"/>
    <p:sldId id="281" r:id="rId29"/>
    <p:sldId id="265" r:id="rId30"/>
    <p:sldId id="323" r:id="rId31"/>
    <p:sldId id="279" r:id="rId32"/>
    <p:sldId id="280" r:id="rId33"/>
    <p:sldId id="266" r:id="rId34"/>
    <p:sldId id="278" r:id="rId35"/>
    <p:sldId id="284" r:id="rId36"/>
    <p:sldId id="285" r:id="rId37"/>
    <p:sldId id="286" r:id="rId38"/>
    <p:sldId id="288" r:id="rId39"/>
    <p:sldId id="287" r:id="rId40"/>
    <p:sldId id="289" r:id="rId41"/>
    <p:sldId id="290" r:id="rId42"/>
    <p:sldId id="294" r:id="rId43"/>
    <p:sldId id="295" r:id="rId44"/>
    <p:sldId id="296" r:id="rId45"/>
    <p:sldId id="297" r:id="rId46"/>
    <p:sldId id="298" r:id="rId47"/>
    <p:sldId id="299" r:id="rId48"/>
    <p:sldId id="291" r:id="rId49"/>
    <p:sldId id="292" r:id="rId50"/>
    <p:sldId id="293" r:id="rId51"/>
    <p:sldId id="300" r:id="rId52"/>
    <p:sldId id="301" r:id="rId53"/>
    <p:sldId id="302" r:id="rId54"/>
    <p:sldId id="303" r:id="rId55"/>
    <p:sldId id="305" r:id="rId56"/>
    <p:sldId id="304" r:id="rId57"/>
    <p:sldId id="306" r:id="rId58"/>
    <p:sldId id="307" r:id="rId59"/>
    <p:sldId id="309" r:id="rId60"/>
    <p:sldId id="310" r:id="rId61"/>
    <p:sldId id="311" r:id="rId62"/>
    <p:sldId id="312" r:id="rId63"/>
    <p:sldId id="32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713E8-A75B-4F59-A4D5-3F19FB29FAA7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7BB84-1799-4653-A91A-EF24448B4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3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64E8E-EE8B-47D1-898A-C5C0EFDAC48C}" type="slidenum">
              <a:rPr lang="en-US"/>
              <a:pPr/>
              <a:t>38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03078-15AC-4A5F-BA31-FFBCBD44208A}" type="datetime1">
              <a:rPr lang="en-US" smtClean="0"/>
              <a:t>10/24/2017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BF9A08-9430-4AFE-94B5-2011ECCA78BF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6C17A-6F0E-4D3E-BF0A-2F7C92D21CA6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72A3-6A5E-420D-8D80-5DC0EDA49F6D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43672F-EC83-477F-A7AE-1CC8259EB7CF}" type="datetime1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50AEA-05A6-4FE5-A3A6-8A121C6E065D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E96EE-CBDD-40A7-A421-4A2AFAAC7766}" type="datetime1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C6113-D2A3-4344-8B41-5FD97941184E}" type="datetime1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E5C1A-3B2F-45DD-A5B5-47475D75D4BC}" type="datetime1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A3E83-AEB5-419E-B0AD-92A6E4E1199A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DE9B2-3AB5-46A2-AF0C-340DA30E3908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43BB64-7373-4125-833C-433E2FC38605}" type="datetime1">
              <a:rPr lang="en-US" smtClean="0"/>
              <a:t>10/24/2017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9DD50F-21BD-4749-B469-937C9CED7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n.cdc.gov/epiinfo/html/downloads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Handling Using </a:t>
            </a:r>
            <a:br>
              <a:rPr lang="en-US" dirty="0" smtClean="0"/>
            </a:br>
            <a:r>
              <a:rPr lang="en-US" sz="8000" dirty="0" err="1" smtClean="0"/>
              <a:t>EpiInfo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7406640" cy="1752600"/>
          </a:xfrm>
        </p:spPr>
        <p:txBody>
          <a:bodyPr/>
          <a:lstStyle/>
          <a:p>
            <a:r>
              <a:rPr lang="en-US" b="1" dirty="0" smtClean="0"/>
              <a:t>Indunil Gunawardana</a:t>
            </a:r>
          </a:p>
          <a:p>
            <a:r>
              <a:rPr lang="en-US" b="1" dirty="0" smtClean="0"/>
              <a:t>Information Technology Center </a:t>
            </a:r>
          </a:p>
          <a:p>
            <a:r>
              <a:rPr lang="en-US" b="1" dirty="0" smtClean="0"/>
              <a:t>University of Peradeniya</a:t>
            </a:r>
            <a:endParaRPr lang="en-US" b="1" dirty="0"/>
          </a:p>
        </p:txBody>
      </p:sp>
      <p:pic>
        <p:nvPicPr>
          <p:cNvPr id="1027" name="Picture 3" descr="\\192.168.115.230\Temp\logo.jpg"/>
          <p:cNvPicPr>
            <a:picLocks noChangeAspect="1" noChangeArrowheads="1"/>
          </p:cNvPicPr>
          <p:nvPr/>
        </p:nvPicPr>
        <p:blipFill>
          <a:blip r:embed="rId2"/>
          <a:srcRect l="14189" t="11719" r="22973" b="25000"/>
          <a:stretch>
            <a:fillRect/>
          </a:stretch>
        </p:blipFill>
        <p:spPr bwMode="auto">
          <a:xfrm>
            <a:off x="6019800" y="2209800"/>
            <a:ext cx="2362200" cy="2057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Software for Data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Microsoft Excel </a:t>
            </a:r>
          </a:p>
          <a:p>
            <a:r>
              <a:rPr lang="en-US" dirty="0" smtClean="0"/>
              <a:t>SAS </a:t>
            </a:r>
          </a:p>
          <a:p>
            <a:r>
              <a:rPr lang="en-US" dirty="0" err="1" smtClean="0"/>
              <a:t>OpenStat</a:t>
            </a:r>
            <a:endParaRPr lang="en-US" dirty="0" smtClean="0"/>
          </a:p>
          <a:p>
            <a:r>
              <a:rPr lang="en-US" dirty="0" smtClean="0"/>
              <a:t>R</a:t>
            </a:r>
          </a:p>
          <a:p>
            <a:r>
              <a:rPr lang="en-US" dirty="0" err="1" smtClean="0"/>
              <a:t>MiniTab</a:t>
            </a:r>
            <a:endParaRPr lang="en-US" dirty="0" smtClean="0"/>
          </a:p>
          <a:p>
            <a:r>
              <a:rPr lang="en-US" dirty="0" smtClean="0"/>
              <a:t>SPSS</a:t>
            </a:r>
          </a:p>
          <a:p>
            <a:r>
              <a:rPr lang="en-US" b="1" dirty="0" err="1" smtClean="0"/>
              <a:t>EPiInfo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2289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1242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343400"/>
            <a:ext cx="1670049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2971800"/>
            <a:ext cx="1724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5029200"/>
            <a:ext cx="952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685800" y="1143000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EPI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free software developed by the United States Centers for Disease Control (CDC)</a:t>
            </a:r>
          </a:p>
          <a:p>
            <a:r>
              <a:rPr lang="en-US" dirty="0" smtClean="0"/>
              <a:t>Download from </a:t>
            </a:r>
          </a:p>
          <a:p>
            <a:r>
              <a:rPr lang="en-US" dirty="0" smtClean="0">
                <a:hlinkClick r:id="rId2"/>
              </a:rPr>
              <a:t>http://wwwn.cdc.gov/epiinfo/html/downloads.htm</a:t>
            </a:r>
            <a:endParaRPr lang="en-US" dirty="0" smtClean="0"/>
          </a:p>
          <a:p>
            <a:r>
              <a:rPr lang="en-US" dirty="0" smtClean="0"/>
              <a:t>A simple software tool to create, collect, analyze, visualize and report  data.</a:t>
            </a:r>
          </a:p>
          <a:p>
            <a:r>
              <a:rPr lang="en-US" dirty="0" smtClean="0"/>
              <a:t>In addition, </a:t>
            </a:r>
            <a:r>
              <a:rPr lang="en-US" dirty="0" err="1" smtClean="0"/>
              <a:t>EpiInfo</a:t>
            </a:r>
            <a:r>
              <a:rPr lang="en-US" dirty="0" smtClean="0"/>
              <a:t> has analytic capabilities to summarize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EPI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downloads over 1 million times over 180 countries </a:t>
            </a:r>
          </a:p>
          <a:p>
            <a:r>
              <a:rPr lang="en-US" dirty="0" smtClean="0"/>
              <a:t>Translations of the programs and manual exist in 13 different languages</a:t>
            </a:r>
          </a:p>
          <a:p>
            <a:r>
              <a:rPr lang="en-US" dirty="0" smtClean="0"/>
              <a:t>There are many programs available in </a:t>
            </a:r>
            <a:r>
              <a:rPr lang="en-US" dirty="0" err="1" smtClean="0"/>
              <a:t>Epi</a:t>
            </a:r>
            <a:r>
              <a:rPr lang="en-US" dirty="0" smtClean="0"/>
              <a:t> Info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/>
          <a:lstStyle/>
          <a:p>
            <a:r>
              <a:rPr lang="en-US" dirty="0" smtClean="0"/>
              <a:t>Data are stored in a database.</a:t>
            </a:r>
          </a:p>
          <a:p>
            <a:r>
              <a:rPr lang="en-US" dirty="0" smtClean="0"/>
              <a:t>Data base has many data tables.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05820"/>
            <a:ext cx="6238875" cy="435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database is a collection of organized data about one or more subjects..</a:t>
            </a:r>
          </a:p>
          <a:p>
            <a:endParaRPr lang="en-US" dirty="0" smtClean="0"/>
          </a:p>
          <a:p>
            <a:r>
              <a:rPr lang="en-US" dirty="0" smtClean="0"/>
              <a:t>A database consists of “Tables”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Table…..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 table is a collection of records..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A record is information that is related to a single item.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609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Table</a:t>
            </a:r>
            <a:r>
              <a:rPr lang="en-US" sz="4000" dirty="0"/>
              <a:t>….. </a:t>
            </a:r>
            <a:r>
              <a:rPr lang="en-US" sz="8000" dirty="0"/>
              <a:t>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8534400" cy="33528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Table - Employee</a:t>
            </a:r>
          </a:p>
        </p:txBody>
      </p:sp>
      <p:graphicFrame>
        <p:nvGraphicFramePr>
          <p:cNvPr id="13354" name="Group 42"/>
          <p:cNvGraphicFramePr>
            <a:graphicFrameLocks noGrp="1"/>
          </p:cNvGraphicFramePr>
          <p:nvPr/>
        </p:nvGraphicFramePr>
        <p:xfrm>
          <a:off x="990600" y="3276600"/>
          <a:ext cx="7467600" cy="2072640"/>
        </p:xfrm>
        <a:graphic>
          <a:graphicData uri="http://schemas.openxmlformats.org/drawingml/2006/table">
            <a:tbl>
              <a:tblPr/>
              <a:tblGrid>
                <a:gridCol w="2667000"/>
                <a:gridCol w="2311400"/>
                <a:gridCol w="248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Employee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 S Perera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 S Asanka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 K Ajith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Colombo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6781800" y="2057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400800" y="17526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Field</a:t>
            </a:r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V="1">
            <a:off x="381000" y="50292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0" y="57150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Record</a:t>
            </a: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4038600" y="27432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What is a Primary key….. </a:t>
            </a:r>
            <a:r>
              <a:rPr lang="en-US" sz="88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‘</a:t>
            </a:r>
            <a:r>
              <a:rPr lang="en-US" b="1" dirty="0" smtClean="0"/>
              <a:t>Primary Key’ </a:t>
            </a:r>
            <a:r>
              <a:rPr lang="en-US" dirty="0" smtClean="0"/>
              <a:t>is a field or combination of fields which uniquely identifies the record of a table.</a:t>
            </a:r>
          </a:p>
          <a:p>
            <a:r>
              <a:rPr lang="en-US" dirty="0" smtClean="0"/>
              <a:t>The primary key field must always contain a value (</a:t>
            </a:r>
            <a:r>
              <a:rPr lang="en-US" dirty="0" err="1" smtClean="0"/>
              <a:t>i.e</a:t>
            </a:r>
            <a:r>
              <a:rPr lang="en-US" dirty="0" smtClean="0"/>
              <a:t> it cannot be NULL).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97" name="Group 81"/>
          <p:cNvGraphicFramePr>
            <a:graphicFrameLocks noGrp="1"/>
          </p:cNvGraphicFramePr>
          <p:nvPr/>
        </p:nvGraphicFramePr>
        <p:xfrm>
          <a:off x="381000" y="2590800"/>
          <a:ext cx="8229600" cy="3108960"/>
        </p:xfrm>
        <a:graphic>
          <a:graphicData uri="http://schemas.openxmlformats.org/drawingml/2006/table">
            <a:tbl>
              <a:tblPr/>
              <a:tblGrid>
                <a:gridCol w="2944813"/>
                <a:gridCol w="3448050"/>
                <a:gridCol w="1836737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80502458V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 S Perera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78452422V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 S Asanka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76335462V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 K Ajith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Colombo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81201925V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 S Perera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69052241V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 K Ajith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990600" y="6096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000" dirty="0"/>
              <a:t>Table - Employee</a:t>
            </a:r>
          </a:p>
        </p:txBody>
      </p:sp>
      <p:sp>
        <p:nvSpPr>
          <p:cNvPr id="86096" name="Rectangle 80"/>
          <p:cNvSpPr>
            <a:spLocks noChangeArrowheads="1"/>
          </p:cNvSpPr>
          <p:nvPr/>
        </p:nvSpPr>
        <p:spPr bwMode="auto">
          <a:xfrm>
            <a:off x="457200" y="17526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/>
              <a:t>Which field can be set as the Primary key 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Foreign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connecting separate data tables, the foreign key is created</a:t>
            </a:r>
          </a:p>
          <a:p>
            <a:endParaRPr lang="en-US" dirty="0" smtClean="0"/>
          </a:p>
          <a:p>
            <a:r>
              <a:rPr lang="en-US" dirty="0" smtClean="0"/>
              <a:t>A foreign key is a field that refer to the primary key of a another table.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Data Vs Information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Data 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CC"/>
                </a:solidFill>
              </a:rPr>
              <a:t>Raw facts </a:t>
            </a:r>
            <a:r>
              <a:rPr lang="en-US" dirty="0" smtClean="0"/>
              <a:t>and figures about an organization and its business transactions</a:t>
            </a:r>
          </a:p>
          <a:p>
            <a:r>
              <a:rPr lang="en-US" dirty="0" smtClean="0"/>
              <a:t>Raw data can take a variety of forms, including measurements, survey responses, and observations.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Information: </a:t>
            </a:r>
            <a:r>
              <a:rPr lang="en-US" dirty="0" smtClean="0"/>
              <a:t>Data that has been </a:t>
            </a:r>
            <a:r>
              <a:rPr lang="en-US" dirty="0" smtClean="0">
                <a:solidFill>
                  <a:srgbClr val="0000CC"/>
                </a:solidFill>
              </a:rPr>
              <a:t>refined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CC"/>
                </a:solidFill>
              </a:rPr>
              <a:t>organized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0000CC"/>
                </a:solidFill>
              </a:rPr>
              <a:t>processing</a:t>
            </a:r>
            <a:r>
              <a:rPr lang="en-US" dirty="0" smtClean="0"/>
              <a:t> to make them meaningful in decision making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1D244-5985-4FBF-876A-8B057420C2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143000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8915400" cy="838200"/>
          </a:xfrm>
        </p:spPr>
        <p:txBody>
          <a:bodyPr/>
          <a:lstStyle/>
          <a:p>
            <a:r>
              <a:rPr lang="en-US" dirty="0"/>
              <a:t>Relationships……</a:t>
            </a:r>
          </a:p>
        </p:txBody>
      </p:sp>
      <p:graphicFrame>
        <p:nvGraphicFramePr>
          <p:cNvPr id="17464" name="Group 56"/>
          <p:cNvGraphicFramePr>
            <a:graphicFrameLocks noGrp="1"/>
          </p:cNvGraphicFramePr>
          <p:nvPr/>
        </p:nvGraphicFramePr>
        <p:xfrm>
          <a:off x="1447800" y="2209800"/>
          <a:ext cx="6629400" cy="1036320"/>
        </p:xfrm>
        <a:graphic>
          <a:graphicData uri="http://schemas.openxmlformats.org/drawingml/2006/table">
            <a:tbl>
              <a:tblPr/>
              <a:tblGrid>
                <a:gridCol w="2286000"/>
                <a:gridCol w="2133600"/>
                <a:gridCol w="2209800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Employee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DepNo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Amal Perera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DEP100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37" name="Group 29"/>
          <p:cNvGraphicFramePr>
            <a:graphicFrameLocks noGrp="1"/>
          </p:cNvGraphicFramePr>
          <p:nvPr>
            <p:ph type="subTitle" idx="1"/>
          </p:nvPr>
        </p:nvGraphicFramePr>
        <p:xfrm>
          <a:off x="2514600" y="4387850"/>
          <a:ext cx="5943600" cy="1175385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Department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DEP100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0" y="21478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EMPLOYEE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762000" y="4267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DEPARTMENT</a:t>
            </a:r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H="1">
            <a:off x="3733800" y="3276600"/>
            <a:ext cx="2590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is a DBMS?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DBMS –Data Base Management System</a:t>
            </a:r>
          </a:p>
          <a:p>
            <a:r>
              <a:rPr lang="en-US" dirty="0" smtClean="0"/>
              <a:t>A DBMS is a software that facilitate to manipulate data in the database.</a:t>
            </a:r>
          </a:p>
          <a:p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: Ms Access, SQL server, </a:t>
            </a:r>
            <a:r>
              <a:rPr lang="en-US" dirty="0" err="1" smtClean="0"/>
              <a:t>Mysql</a:t>
            </a:r>
            <a:r>
              <a:rPr lang="en-US" dirty="0" smtClean="0"/>
              <a:t>,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of </a:t>
            </a:r>
            <a:r>
              <a:rPr lang="en-US" dirty="0" err="1" smtClean="0"/>
              <a:t>EpiInfo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database is created when creating a new </a:t>
            </a:r>
            <a:r>
              <a:rPr lang="en-US" dirty="0" err="1" smtClean="0"/>
              <a:t>Epi</a:t>
            </a:r>
            <a:r>
              <a:rPr lang="en-US" dirty="0" smtClean="0"/>
              <a:t> Info Project using MS Access.</a:t>
            </a:r>
          </a:p>
          <a:p>
            <a:r>
              <a:rPr lang="en-US" dirty="0" smtClean="0"/>
              <a:t>Tables will be automatically created</a:t>
            </a:r>
          </a:p>
          <a:p>
            <a:r>
              <a:rPr lang="en-US" dirty="0" smtClean="0"/>
              <a:t>Tables hold data for the </a:t>
            </a:r>
            <a:r>
              <a:rPr lang="en-US" dirty="0" err="1" smtClean="0"/>
              <a:t>EpiInfo</a:t>
            </a:r>
            <a:r>
              <a:rPr lang="en-US" dirty="0" smtClean="0"/>
              <a:t> Project</a:t>
            </a:r>
          </a:p>
          <a:p>
            <a:endParaRPr lang="en-US" dirty="0" smtClean="0"/>
          </a:p>
          <a:p>
            <a:r>
              <a:rPr lang="en-US" dirty="0" smtClean="0"/>
              <a:t>MS Access database </a:t>
            </a:r>
            <a:r>
              <a:rPr lang="en-US" dirty="0" smtClean="0">
                <a:solidFill>
                  <a:srgbClr val="FF0000"/>
                </a:solidFill>
              </a:rPr>
              <a:t>must always be connected</a:t>
            </a:r>
            <a:r>
              <a:rPr lang="en-US" dirty="0" smtClean="0"/>
              <a:t> with the </a:t>
            </a:r>
            <a:r>
              <a:rPr lang="en-US" dirty="0" err="1" smtClean="0"/>
              <a:t>EpiInfo</a:t>
            </a:r>
            <a:r>
              <a:rPr lang="en-US" dirty="0" smtClean="0"/>
              <a:t>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available in </a:t>
            </a:r>
            <a:r>
              <a:rPr lang="en-US" dirty="0" err="1" smtClean="0"/>
              <a:t>Epi</a:t>
            </a:r>
            <a:r>
              <a:rPr lang="en-US" dirty="0" smtClean="0"/>
              <a:t>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MakeView</a:t>
            </a:r>
            <a:r>
              <a:rPr lang="en-US" b="1" dirty="0" smtClean="0"/>
              <a:t> – </a:t>
            </a:r>
            <a:r>
              <a:rPr lang="en-US" dirty="0" smtClean="0"/>
              <a:t>designs questionnaires. Once a questionnaire is designed, a database is automatically created</a:t>
            </a:r>
          </a:p>
          <a:p>
            <a:r>
              <a:rPr lang="en-US" b="1" dirty="0" smtClean="0"/>
              <a:t>Enter – </a:t>
            </a:r>
            <a:r>
              <a:rPr lang="en-US" dirty="0" smtClean="0"/>
              <a:t>enters data into a questionnaire</a:t>
            </a:r>
          </a:p>
          <a:p>
            <a:r>
              <a:rPr lang="en-US" b="1" dirty="0" smtClean="0"/>
              <a:t>Analysis - </a:t>
            </a:r>
            <a:r>
              <a:rPr lang="en-US" dirty="0" smtClean="0"/>
              <a:t>analyzes data, report outputs, and graph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available in </a:t>
            </a:r>
            <a:r>
              <a:rPr lang="en-US" dirty="0" err="1" smtClean="0"/>
              <a:t>Epi</a:t>
            </a:r>
            <a:r>
              <a:rPr lang="en-US" dirty="0" smtClean="0"/>
              <a:t>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Maps - </a:t>
            </a:r>
            <a:r>
              <a:rPr lang="en-US" dirty="0" smtClean="0"/>
              <a:t>creates GIS maps and overlay survey data onto them</a:t>
            </a:r>
          </a:p>
          <a:p>
            <a:r>
              <a:rPr lang="en-US" b="1" dirty="0" smtClean="0">
                <a:latin typeface="Calibri" pitchFamily="34" charset="0"/>
              </a:rPr>
              <a:t>Reports – </a:t>
            </a:r>
            <a:r>
              <a:rPr lang="en-US" dirty="0" smtClean="0">
                <a:latin typeface="Calibri" pitchFamily="34" charset="0"/>
              </a:rPr>
              <a:t>Create Reports</a:t>
            </a:r>
          </a:p>
          <a:p>
            <a:r>
              <a:rPr lang="en-US" b="1" dirty="0" err="1" smtClean="0">
                <a:latin typeface="Calibri" pitchFamily="34" charset="0"/>
              </a:rPr>
              <a:t>NutStat</a:t>
            </a:r>
            <a:r>
              <a:rPr lang="en-US" b="1" dirty="0" smtClean="0">
                <a:latin typeface="Calibri" pitchFamily="34" charset="0"/>
              </a:rPr>
              <a:t> – C</a:t>
            </a:r>
            <a:r>
              <a:rPr lang="en-US" dirty="0" smtClean="0">
                <a:latin typeface="Calibri" pitchFamily="34" charset="0"/>
              </a:rPr>
              <a:t>alculates z-scores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1143000"/>
          </a:xfrm>
        </p:spPr>
        <p:txBody>
          <a:bodyPr/>
          <a:lstStyle/>
          <a:p>
            <a:r>
              <a:rPr lang="en-US" dirty="0" smtClean="0"/>
              <a:t>Opening </a:t>
            </a:r>
            <a:r>
              <a:rPr lang="en-US" dirty="0" err="1" smtClean="0"/>
              <a:t>EpiInfo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934200" cy="51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63246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Clicking on the buttons will open the corresponding programs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Make/View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two sections:</a:t>
            </a:r>
          </a:p>
          <a:p>
            <a:r>
              <a:rPr lang="en-US" dirty="0" smtClean="0"/>
              <a:t>left side of the screen</a:t>
            </a:r>
          </a:p>
          <a:p>
            <a:r>
              <a:rPr lang="en-US" dirty="0" smtClean="0"/>
              <a:t>Right side of the screen - used to design</a:t>
            </a:r>
          </a:p>
          <a:p>
            <a:r>
              <a:rPr lang="en-US" dirty="0" smtClean="0"/>
              <a:t>and edit questionnaire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questioner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Create a new project</a:t>
            </a:r>
          </a:p>
          <a:p>
            <a:r>
              <a:rPr lang="en-US" dirty="0" smtClean="0"/>
              <a:t>File </a:t>
            </a:r>
            <a:r>
              <a:rPr lang="en-US" dirty="0" smtClean="0">
                <a:sym typeface="Wingdings" pitchFamily="2" charset="2"/>
              </a:rPr>
              <a:t> New : prompt a location to store your data ( database)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 a new view within that project</a:t>
            </a:r>
          </a:p>
          <a:p>
            <a:r>
              <a:rPr lang="en-US" dirty="0" smtClean="0"/>
              <a:t>There can be many views within a project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3257550"/>
            <a:ext cx="3876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990600" y="1905000"/>
            <a:ext cx="16764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447800" y="2590800"/>
            <a:ext cx="762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447800" y="3352800"/>
            <a:ext cx="762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447800" y="3581400"/>
            <a:ext cx="762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447800" y="28194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447800" y="29718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 flipV="1">
            <a:off x="1447800" y="31242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981200" y="28194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1981200" y="29718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1981200" y="31242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724400" y="1676400"/>
            <a:ext cx="2514600" cy="990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4724400" y="1905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4724400" y="2057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4724400" y="2209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4724400" y="2362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4724400" y="2514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5105400" y="1676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5486400" y="1676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5867400" y="1676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6248400" y="1676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6553200" y="1676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6858000" y="1676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4724400" y="3657600"/>
            <a:ext cx="2514600" cy="990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4953000" y="3962400"/>
            <a:ext cx="2514600" cy="990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4" name="AutoShape 26"/>
          <p:cNvSpPr>
            <a:spLocks noChangeArrowheads="1"/>
          </p:cNvSpPr>
          <p:nvPr/>
        </p:nvSpPr>
        <p:spPr bwMode="auto">
          <a:xfrm>
            <a:off x="3429000" y="2133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>
            <a:off x="51816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54864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57912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>
            <a:off x="60960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>
            <a:off x="64008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>
            <a:off x="67818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>
            <a:off x="70866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>
            <a:off x="4953000" y="4191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4953000" y="4419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>
            <a:off x="4953000" y="4648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>
            <a:off x="4953000" y="4800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26" name="Text Box 38"/>
          <p:cNvSpPr txBox="1">
            <a:spLocks noChangeArrowheads="1"/>
          </p:cNvSpPr>
          <p:nvPr/>
        </p:nvSpPr>
        <p:spPr bwMode="auto">
          <a:xfrm>
            <a:off x="5105400" y="12334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New Table</a:t>
            </a: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auto">
          <a:xfrm>
            <a:off x="5029200" y="3276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Existing Tables</a:t>
            </a: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1219200" y="22098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DATA FORM</a:t>
            </a:r>
          </a:p>
        </p:txBody>
      </p:sp>
      <p:sp>
        <p:nvSpPr>
          <p:cNvPr id="89129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r>
              <a:rPr lang="en-US"/>
              <a:t>Creating a Project</a:t>
            </a:r>
          </a:p>
        </p:txBody>
      </p:sp>
      <p:sp>
        <p:nvSpPr>
          <p:cNvPr id="89130" name="AutoShape 42"/>
          <p:cNvSpPr>
            <a:spLocks noChangeArrowheads="1"/>
          </p:cNvSpPr>
          <p:nvPr/>
        </p:nvSpPr>
        <p:spPr bwMode="auto">
          <a:xfrm rot="10800000">
            <a:off x="3352800" y="3733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31" name="Text Box 43"/>
          <p:cNvSpPr txBox="1">
            <a:spLocks noChangeArrowheads="1"/>
          </p:cNvSpPr>
          <p:nvPr/>
        </p:nvSpPr>
        <p:spPr bwMode="auto">
          <a:xfrm>
            <a:off x="3200400" y="137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Enter Data</a:t>
            </a:r>
          </a:p>
        </p:txBody>
      </p:sp>
      <p:sp>
        <p:nvSpPr>
          <p:cNvPr id="89132" name="Text Box 44"/>
          <p:cNvSpPr txBox="1">
            <a:spLocks noChangeArrowheads="1"/>
          </p:cNvSpPr>
          <p:nvPr/>
        </p:nvSpPr>
        <p:spPr bwMode="auto">
          <a:xfrm>
            <a:off x="3200400" y="400685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Table-to-View</a:t>
            </a:r>
          </a:p>
        </p:txBody>
      </p:sp>
      <p:sp>
        <p:nvSpPr>
          <p:cNvPr id="89133" name="Text Box 45"/>
          <p:cNvSpPr txBox="1">
            <a:spLocks noChangeArrowheads="1"/>
          </p:cNvSpPr>
          <p:nvPr/>
        </p:nvSpPr>
        <p:spPr bwMode="auto">
          <a:xfrm>
            <a:off x="1219200" y="1538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View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project called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8763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Mark Sheet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Marks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Sunil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89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Kamal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76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Nimal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Nayomi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91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Total Marks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301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Average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75.25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5800" y="1143000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5562600" y="2209800"/>
            <a:ext cx="1143000" cy="2438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89956" y="3134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562600" y="4724400"/>
            <a:ext cx="1295400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34200" y="5029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 us create a project called Company and a View called Employee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800600"/>
          </a:xfrm>
        </p:spPr>
        <p:txBody>
          <a:bodyPr/>
          <a:lstStyle/>
          <a:p>
            <a:r>
              <a:rPr lang="en-US" dirty="0" smtClean="0"/>
              <a:t>To collect information about employees working in a company</a:t>
            </a:r>
          </a:p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406" t="2083" r="10156" b="54167"/>
          <a:stretch>
            <a:fillRect/>
          </a:stretch>
        </p:blipFill>
        <p:spPr bwMode="auto">
          <a:xfrm>
            <a:off x="1371600" y="2895600"/>
            <a:ext cx="716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Variable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variable is the name for a place in the computer's memory where you store some data.</a:t>
            </a:r>
          </a:p>
          <a:p>
            <a:r>
              <a:rPr lang="en-US" dirty="0" smtClean="0"/>
              <a:t>Lets consider a variable called Name- to store names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124200" y="4572000"/>
            <a:ext cx="1676400" cy="1371600"/>
            <a:chOff x="3124200" y="4572000"/>
            <a:chExt cx="1676400" cy="1371600"/>
          </a:xfrm>
        </p:grpSpPr>
        <p:sp>
          <p:nvSpPr>
            <p:cNvPr id="4" name="Rectangle 3"/>
            <p:cNvSpPr/>
            <p:nvPr/>
          </p:nvSpPr>
          <p:spPr>
            <a:xfrm>
              <a:off x="3276600" y="5181600"/>
              <a:ext cx="12954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4200" y="45720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Variable: Name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05200" y="533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33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NImal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533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Kamal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1143000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Variable </a:t>
            </a:r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must define </a:t>
            </a:r>
            <a:r>
              <a:rPr lang="en-US" dirty="0" smtClean="0">
                <a:solidFill>
                  <a:srgbClr val="009900"/>
                </a:solidFill>
              </a:rPr>
              <a:t>variables</a:t>
            </a:r>
            <a:r>
              <a:rPr lang="en-US" dirty="0" smtClean="0"/>
              <a:t> </a:t>
            </a:r>
            <a:r>
              <a:rPr lang="en-US" dirty="0"/>
              <a:t>according to the </a:t>
            </a:r>
            <a:r>
              <a:rPr lang="en-US" dirty="0">
                <a:solidFill>
                  <a:srgbClr val="0000FF"/>
                </a:solidFill>
              </a:rPr>
              <a:t>type of data </a:t>
            </a:r>
            <a:r>
              <a:rPr lang="en-US" dirty="0" smtClean="0"/>
              <a:t>we use</a:t>
            </a:r>
          </a:p>
          <a:p>
            <a:r>
              <a:rPr lang="en-US" dirty="0" smtClean="0"/>
              <a:t>Available data types:-</a:t>
            </a:r>
          </a:p>
          <a:p>
            <a:pPr>
              <a:buFont typeface="Calibri" pitchFamily="34" charset="0"/>
              <a:buChar char="∂"/>
            </a:pPr>
            <a:r>
              <a:rPr lang="en-US" b="1" dirty="0" smtClean="0"/>
              <a:t>Numeric - </a:t>
            </a:r>
            <a:r>
              <a:rPr lang="en-US" dirty="0" smtClean="0"/>
              <a:t>hold </a:t>
            </a:r>
            <a:r>
              <a:rPr lang="en-US" dirty="0"/>
              <a:t>numbers.</a:t>
            </a:r>
          </a:p>
          <a:p>
            <a:pPr>
              <a:buFont typeface="Calibri" pitchFamily="34" charset="0"/>
              <a:buChar char="∂"/>
            </a:pPr>
            <a:r>
              <a:rPr lang="en-US" b="1" dirty="0" smtClean="0"/>
              <a:t>Date -   </a:t>
            </a:r>
            <a:r>
              <a:rPr lang="en-US" dirty="0" smtClean="0"/>
              <a:t>hold date values – ( the format can be defined by the user)</a:t>
            </a:r>
          </a:p>
          <a:p>
            <a:pPr>
              <a:buFont typeface="Calibri" pitchFamily="34" charset="0"/>
              <a:buChar char="∂"/>
            </a:pPr>
            <a:r>
              <a:rPr lang="en-US" b="1" dirty="0"/>
              <a:t>Custom </a:t>
            </a:r>
            <a:r>
              <a:rPr lang="en-US" b="1" dirty="0" smtClean="0"/>
              <a:t>currency </a:t>
            </a:r>
            <a:r>
              <a:rPr lang="en-US" dirty="0" smtClean="0"/>
              <a:t>– Hold currency values</a:t>
            </a:r>
            <a:endParaRPr lang="en-US" dirty="0"/>
          </a:p>
          <a:p>
            <a:pPr>
              <a:buFont typeface="Calibri" pitchFamily="34" charset="0"/>
              <a:buChar char="∂"/>
            </a:pPr>
            <a:r>
              <a:rPr lang="en-US" b="1" dirty="0" smtClean="0"/>
              <a:t>String – not numeric values (text, </a:t>
            </a:r>
            <a:r>
              <a:rPr lang="en-US" dirty="0" smtClean="0"/>
              <a:t>phone number)</a:t>
            </a:r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143000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4167"/>
          <a:stretch>
            <a:fillRect/>
          </a:stretch>
        </p:blipFill>
        <p:spPr bwMode="auto">
          <a:xfrm>
            <a:off x="26504" y="152400"/>
            <a:ext cx="911749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b="1" dirty="0" smtClean="0"/>
              <a:t>Field represents a title or a question </a:t>
            </a:r>
            <a:r>
              <a:rPr lang="en-US" dirty="0" smtClean="0"/>
              <a:t>for the survey</a:t>
            </a:r>
          </a:p>
          <a:p>
            <a:r>
              <a:rPr lang="en-US" dirty="0" smtClean="0"/>
              <a:t>For example, a question, “What is the last grade you finished in school?” is treated as a field</a:t>
            </a:r>
          </a:p>
          <a:p>
            <a:r>
              <a:rPr lang="en-US" dirty="0" smtClean="0"/>
              <a:t>The answer for the question are called as parameters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 for the question above</a:t>
            </a:r>
          </a:p>
          <a:p>
            <a:r>
              <a:rPr lang="en-US" dirty="0" smtClean="0"/>
              <a:t>(a) no education,</a:t>
            </a:r>
          </a:p>
          <a:p>
            <a:r>
              <a:rPr lang="en-US" dirty="0" smtClean="0"/>
              <a:t>(b) primary, (c) secondary, (d) highest.</a:t>
            </a:r>
          </a:p>
          <a:p>
            <a:endParaRPr lang="en-US" dirty="0" smtClean="0"/>
          </a:p>
          <a:p>
            <a:r>
              <a:rPr lang="en-US" b="1" dirty="0" smtClean="0"/>
              <a:t>Fields and Variables are used interchangeably within </a:t>
            </a:r>
            <a:r>
              <a:rPr lang="en-US" b="1" dirty="0" err="1" smtClean="0"/>
              <a:t>Epi</a:t>
            </a:r>
            <a:r>
              <a:rPr lang="en-US" b="1" dirty="0" smtClean="0"/>
              <a:t> Info.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fields in </a:t>
            </a:r>
            <a:r>
              <a:rPr lang="en-US" dirty="0" err="1" smtClean="0"/>
              <a:t>Epi</a:t>
            </a:r>
            <a:r>
              <a:rPr lang="en-US" dirty="0" smtClean="0"/>
              <a:t>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on the Make/view window (Grid)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Field Definition dialog </a:t>
            </a:r>
            <a:r>
              <a:rPr lang="en-US" dirty="0" smtClean="0"/>
              <a:t>box will appear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00400"/>
            <a:ext cx="4191000" cy="352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the </a:t>
            </a:r>
            <a:r>
              <a:rPr lang="en-US" b="1" i="1" dirty="0" smtClean="0"/>
              <a:t>Field Definition dialog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Question or Prompt - </a:t>
            </a:r>
            <a:r>
              <a:rPr lang="en-US" dirty="0" smtClean="0"/>
              <a:t>creates the text that will appear on the questionnaire.</a:t>
            </a:r>
          </a:p>
          <a:p>
            <a:r>
              <a:rPr lang="en-US" dirty="0" smtClean="0"/>
              <a:t>This text can be a variable name, the title of the survey, the subtitle of the survey, etc.</a:t>
            </a:r>
          </a:p>
          <a:p>
            <a:r>
              <a:rPr lang="en-US" b="1" dirty="0" smtClean="0"/>
              <a:t>“Font for Prompt”</a:t>
            </a:r>
            <a:r>
              <a:rPr lang="en-US" dirty="0" smtClean="0"/>
              <a:t> button to format the font - font style, and size of the text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Types in Epi Info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7310" y="1295400"/>
            <a:ext cx="4038600" cy="4830763"/>
          </a:xfrm>
        </p:spPr>
        <p:txBody>
          <a:bodyPr/>
          <a:lstStyle/>
          <a:p>
            <a:r>
              <a:rPr lang="en-US" dirty="0"/>
              <a:t>Text </a:t>
            </a:r>
          </a:p>
          <a:p>
            <a:r>
              <a:rPr lang="en-US" dirty="0"/>
              <a:t>Text(Uppercase)</a:t>
            </a:r>
          </a:p>
          <a:p>
            <a:r>
              <a:rPr lang="en-US" dirty="0"/>
              <a:t>Label/Title</a:t>
            </a:r>
          </a:p>
          <a:p>
            <a:r>
              <a:rPr lang="en-US" dirty="0"/>
              <a:t>Multiline</a:t>
            </a:r>
          </a:p>
          <a:p>
            <a:r>
              <a:rPr lang="en-US" dirty="0"/>
              <a:t>Number</a:t>
            </a:r>
          </a:p>
          <a:p>
            <a:r>
              <a:rPr lang="en-US" dirty="0"/>
              <a:t>Phone Number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Time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r>
              <a:rPr lang="en-US"/>
              <a:t>Date/Time</a:t>
            </a:r>
          </a:p>
          <a:p>
            <a:r>
              <a:rPr lang="en-US"/>
              <a:t>Yes/No</a:t>
            </a:r>
          </a:p>
          <a:p>
            <a:r>
              <a:rPr lang="en-US"/>
              <a:t>Check Box</a:t>
            </a:r>
          </a:p>
          <a:p>
            <a:r>
              <a:rPr lang="en-US"/>
              <a:t>Option</a:t>
            </a:r>
          </a:p>
          <a:p>
            <a:r>
              <a:rPr lang="en-US"/>
              <a:t>Image</a:t>
            </a:r>
          </a:p>
          <a:p>
            <a:r>
              <a:rPr lang="en-US"/>
              <a:t>Command Button</a:t>
            </a:r>
          </a:p>
          <a:p>
            <a:r>
              <a:rPr lang="en-US"/>
              <a:t>Mirror</a:t>
            </a:r>
          </a:p>
          <a:p>
            <a:r>
              <a:rPr lang="en-US"/>
              <a:t>Grid</a:t>
            </a:r>
          </a:p>
          <a:p>
            <a:r>
              <a:rPr lang="en-US"/>
              <a:t>Relate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Field Definition dialog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“Field or Variable Type”- </a:t>
            </a:r>
            <a:r>
              <a:rPr lang="en-US" dirty="0" smtClean="0"/>
              <a:t>the type of the variable such as</a:t>
            </a:r>
            <a:r>
              <a:rPr lang="en-US" b="1" dirty="0" smtClean="0"/>
              <a:t> </a:t>
            </a:r>
            <a:r>
              <a:rPr lang="en-US" dirty="0" smtClean="0"/>
              <a:t>numeric response, text, yes/no, date, time, etc.</a:t>
            </a:r>
          </a:p>
          <a:p>
            <a:r>
              <a:rPr lang="en-US" b="1" dirty="0" smtClean="0"/>
              <a:t>“Pattern” </a:t>
            </a:r>
            <a:r>
              <a:rPr lang="en-US" dirty="0" smtClean="0"/>
              <a:t>– defines specific types of fields or variables such as: number, phone number, date, time, and date/time.</a:t>
            </a:r>
          </a:p>
          <a:p>
            <a:r>
              <a:rPr lang="en-US" b="1" dirty="0" smtClean="0"/>
              <a:t>“Size”- </a:t>
            </a:r>
            <a:r>
              <a:rPr lang="en-US" dirty="0" smtClean="0"/>
              <a:t>defines the length of the text when type is specified as text or text(uppercase).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Price: </a:t>
            </a:r>
            <a:r>
              <a:rPr lang="en-US" dirty="0" smtClean="0">
                <a:solidFill>
                  <a:srgbClr val="0000CC"/>
                </a:solidFill>
              </a:rPr>
              <a:t>32/=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Weight : </a:t>
            </a:r>
            <a:r>
              <a:rPr lang="en-US" dirty="0" smtClean="0">
                <a:solidFill>
                  <a:srgbClr val="0000CC"/>
                </a:solidFill>
              </a:rPr>
              <a:t>80g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Manufacturer: </a:t>
            </a:r>
            <a:r>
              <a:rPr lang="en-US" dirty="0" err="1" smtClean="0">
                <a:solidFill>
                  <a:srgbClr val="0000CC"/>
                </a:solidFill>
              </a:rPr>
              <a:t>Uniliver</a:t>
            </a:r>
            <a:endParaRPr lang="en-US" dirty="0" smtClean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Number of items sold: </a:t>
            </a:r>
            <a:r>
              <a:rPr lang="en-US" dirty="0" smtClean="0">
                <a:solidFill>
                  <a:srgbClr val="0000CC"/>
                </a:solidFill>
              </a:rPr>
              <a:t>20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Total earning from soap: </a:t>
            </a:r>
            <a:r>
              <a:rPr lang="en-US" dirty="0" smtClean="0">
                <a:solidFill>
                  <a:srgbClr val="0000CC"/>
                </a:solidFill>
              </a:rPr>
              <a:t>20 × 32/=</a:t>
            </a:r>
          </a:p>
          <a:p>
            <a:pPr marL="514350" indent="-51435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** Information</a:t>
            </a:r>
            <a:r>
              <a:rPr lang="en-US" dirty="0" smtClean="0">
                <a:solidFill>
                  <a:srgbClr val="09810C"/>
                </a:solidFill>
              </a:rPr>
              <a:t> should be – Relevant, Accurate, Understandable, Available, timely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00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143000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>
            <a:off x="4876800" y="1752600"/>
            <a:ext cx="1066800" cy="15240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94436" y="2209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550752" y="4006644"/>
            <a:ext cx="609600" cy="4572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62800" y="393290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486400" y="3429000"/>
            <a:ext cx="609600" cy="457200"/>
          </a:xfrm>
          <a:prstGeom prst="rightBrace">
            <a:avLst/>
          </a:prstGeom>
          <a:ln w="254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32691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Definition dialog box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“Field Name” - </a:t>
            </a:r>
            <a:r>
              <a:rPr lang="en-US" dirty="0" smtClean="0"/>
              <a:t>label of the variable or text.</a:t>
            </a:r>
          </a:p>
          <a:p>
            <a:r>
              <a:rPr lang="en-US" dirty="0" smtClean="0"/>
              <a:t>Then click on “OK” button to add the variable on to the View.</a:t>
            </a:r>
          </a:p>
          <a:p>
            <a:r>
              <a:rPr lang="en-US" dirty="0" smtClean="0"/>
              <a:t>It can be located by dragging on the screen.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725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Drop 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Lets Create a drop down to enter the “City”</a:t>
            </a:r>
          </a:p>
          <a:p>
            <a:r>
              <a:rPr lang="en-US" dirty="0" smtClean="0"/>
              <a:t>The answers are “Kandy, Colombo, Galle, Jaffna”</a:t>
            </a:r>
          </a:p>
          <a:p>
            <a:r>
              <a:rPr lang="en-US" dirty="0" smtClean="0"/>
              <a:t>Enter the Field Name as “City”</a:t>
            </a:r>
          </a:p>
          <a:p>
            <a:r>
              <a:rPr lang="en-US" dirty="0" smtClean="0"/>
              <a:t>Select the type as “Text”</a:t>
            </a:r>
          </a:p>
          <a:p>
            <a:r>
              <a:rPr lang="en-US" dirty="0" smtClean="0"/>
              <a:t>Click on “Legal Values” button to enter the list of answers.</a:t>
            </a:r>
          </a:p>
          <a:p>
            <a:r>
              <a:rPr lang="en-US" dirty="0" smtClean="0"/>
              <a:t>Create the Answer list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181475"/>
            <a:ext cx="5143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48577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Radio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 of students. The answer are “Male” or “Female”</a:t>
            </a:r>
          </a:p>
          <a:p>
            <a:r>
              <a:rPr lang="en-US" dirty="0" smtClean="0"/>
              <a:t>Enter the name of the field as “Sex”</a:t>
            </a:r>
          </a:p>
          <a:p>
            <a:r>
              <a:rPr lang="en-US" dirty="0" smtClean="0"/>
              <a:t>Select the type as “Option”</a:t>
            </a:r>
          </a:p>
          <a:p>
            <a:r>
              <a:rPr lang="en-US" dirty="0" smtClean="0"/>
              <a:t>Then Click “Ok” will appear a new dialog box to enter the choices (Answers)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“Enter key” to add the </a:t>
            </a:r>
            <a:r>
              <a:rPr lang="en-US" dirty="0" err="1" smtClean="0"/>
              <a:t>choises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99" y="381000"/>
            <a:ext cx="5746737" cy="44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62000"/>
            <a:ext cx="5781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Yes/No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Married? Will have only Yes or No answer</a:t>
            </a:r>
          </a:p>
          <a:p>
            <a:r>
              <a:rPr lang="en-US" dirty="0" smtClean="0"/>
              <a:t>Enter the field name and </a:t>
            </a:r>
            <a:r>
              <a:rPr lang="en-US" smtClean="0"/>
              <a:t>select type as “Yes/No”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Creating grids in the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added through the </a:t>
            </a:r>
            <a:r>
              <a:rPr lang="en-US" b="1" dirty="0" smtClean="0"/>
              <a:t>field definition dialog box.</a:t>
            </a:r>
          </a:p>
          <a:p>
            <a:r>
              <a:rPr lang="en-US" dirty="0" smtClean="0"/>
              <a:t>Create several variables under one heading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7877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3750" t="55208" r="32813" b="28125"/>
          <a:stretch>
            <a:fillRect/>
          </a:stretch>
        </p:blipFill>
        <p:spPr bwMode="auto">
          <a:xfrm>
            <a:off x="5410200" y="48768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Information System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A system that </a:t>
            </a:r>
            <a:r>
              <a:rPr lang="en-US" smtClean="0">
                <a:solidFill>
                  <a:srgbClr val="0000CC"/>
                </a:solidFill>
              </a:rPr>
              <a:t>generates information</a:t>
            </a:r>
          </a:p>
          <a:p>
            <a:pPr eaLnBrk="1" hangingPunct="1"/>
            <a:r>
              <a:rPr lang="en-US" smtClean="0"/>
              <a:t>Information systems can be </a:t>
            </a:r>
            <a:r>
              <a:rPr lang="en-US" smtClean="0">
                <a:solidFill>
                  <a:srgbClr val="0000CC"/>
                </a:solidFill>
              </a:rPr>
              <a:t>manual </a:t>
            </a:r>
            <a:r>
              <a:rPr lang="en-US" smtClean="0"/>
              <a:t>or </a:t>
            </a:r>
            <a:r>
              <a:rPr lang="en-US" smtClean="0">
                <a:solidFill>
                  <a:srgbClr val="0000CC"/>
                </a:solidFill>
              </a:rPr>
              <a:t>computer-based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E4E8A-FECE-443E-BF87-6D948C0DB1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3318" name="Picture 6" descr="D:\ITC Works\OL WorkShop\Students 2010 - Sep\Pics\rhan196l.jpg"/>
          <p:cNvPicPr>
            <a:picLocks noChangeAspect="1" noChangeArrowheads="1"/>
          </p:cNvPicPr>
          <p:nvPr/>
        </p:nvPicPr>
        <p:blipFill>
          <a:blip r:embed="rId2"/>
          <a:srcRect l="3922" t="14639" r="3922" b="15826"/>
          <a:stretch>
            <a:fillRect/>
          </a:stretch>
        </p:blipFill>
        <p:spPr bwMode="auto">
          <a:xfrm>
            <a:off x="609600" y="3276600"/>
            <a:ext cx="32004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D:\ITC Works\OL WorkShop\Students 2010 - Sep\Pics\premium-cou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124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81000" y="6019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Manual</a:t>
            </a:r>
            <a:r>
              <a:rPr lang="en-US"/>
              <a:t> Information System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4572000" y="60198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Computer Based </a:t>
            </a:r>
            <a:r>
              <a:rPr lang="en-US"/>
              <a:t>Information System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219200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Creating groups in the questionnaire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the variables under a different sub-title to make it easier to identify that are asking for similar information.</a:t>
            </a:r>
          </a:p>
          <a:p>
            <a:r>
              <a:rPr lang="en-US" dirty="0" smtClean="0"/>
              <a:t>Move the variables closer</a:t>
            </a:r>
          </a:p>
          <a:p>
            <a:r>
              <a:rPr lang="en-US" dirty="0" smtClean="0"/>
              <a:t>Select them</a:t>
            </a:r>
          </a:p>
          <a:p>
            <a:r>
              <a:rPr lang="en-US" dirty="0" smtClean="0"/>
              <a:t>Insert </a:t>
            </a:r>
            <a:r>
              <a:rPr lang="en-US" dirty="0" smtClean="0">
                <a:sym typeface="Wingdings" pitchFamily="2" charset="2"/>
              </a:rPr>
              <a:t> Group  name the group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314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r>
              <a:rPr lang="en-US" dirty="0" smtClean="0">
                <a:sym typeface="Wingdings" pitchFamily="2" charset="2"/>
              </a:rPr>
              <a:t>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Tab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makes easier to enter data without using the mouse.</a:t>
            </a:r>
          </a:p>
          <a:p>
            <a:r>
              <a:rPr lang="en-US" dirty="0" smtClean="0"/>
              <a:t>Move from field to field using the tab key</a:t>
            </a:r>
          </a:p>
          <a:p>
            <a:r>
              <a:rPr lang="en-US" dirty="0" smtClean="0"/>
              <a:t>Edit</a:t>
            </a:r>
            <a:r>
              <a:rPr lang="en-US" dirty="0" smtClean="0">
                <a:sym typeface="Wingdings" pitchFamily="2" charset="2"/>
              </a:rPr>
              <a:t> Order of Fields</a:t>
            </a:r>
          </a:p>
          <a:p>
            <a:r>
              <a:rPr lang="en-US" dirty="0" smtClean="0">
                <a:sym typeface="Wingdings" pitchFamily="2" charset="2"/>
              </a:rPr>
              <a:t>From there move fields up and down to arrange the tab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7471297" cy="372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Entering data to the Questionnaires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Epi</a:t>
            </a:r>
            <a:r>
              <a:rPr lang="en-US" dirty="0" smtClean="0"/>
              <a:t>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the “Enter </a:t>
            </a:r>
            <a:r>
              <a:rPr lang="en-US" dirty="0" err="1" smtClean="0"/>
              <a:t>Programe</a:t>
            </a:r>
            <a:r>
              <a:rPr lang="en-US" dirty="0" smtClean="0"/>
              <a:t>” of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Infor</a:t>
            </a:r>
            <a:r>
              <a:rPr lang="en-US" dirty="0" smtClean="0"/>
              <a:t> to insert data</a:t>
            </a:r>
          </a:p>
          <a:p>
            <a:r>
              <a:rPr lang="en-US" dirty="0" smtClean="0"/>
              <a:t>Open the questionnaire and the project</a:t>
            </a:r>
          </a:p>
          <a:p>
            <a:r>
              <a:rPr lang="en-US" dirty="0" smtClean="0"/>
              <a:t>Enter the data for the first Record</a:t>
            </a:r>
          </a:p>
          <a:p>
            <a:r>
              <a:rPr lang="en-US" dirty="0" smtClean="0"/>
              <a:t>Click the </a:t>
            </a:r>
            <a:r>
              <a:rPr lang="en-US" b="1" dirty="0" smtClean="0"/>
              <a:t>Save data button</a:t>
            </a:r>
            <a:r>
              <a:rPr lang="en-US" dirty="0" smtClean="0"/>
              <a:t> to add the record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through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following set of buttons to navigate through entered records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971800"/>
            <a:ext cx="2857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to the record to be deleted</a:t>
            </a:r>
          </a:p>
          <a:p>
            <a:r>
              <a:rPr lang="en-US" dirty="0" smtClean="0"/>
              <a:t>Click on the “Mark Record as Deleted: button</a:t>
            </a:r>
          </a:p>
          <a:p>
            <a:r>
              <a:rPr lang="en-US" dirty="0" smtClean="0"/>
              <a:t>Then the Records will not be deleted. But the it is not accessible</a:t>
            </a:r>
          </a:p>
          <a:p>
            <a:r>
              <a:rPr lang="en-US" dirty="0" smtClean="0"/>
              <a:t>You can Recover (Undelete) the deleted record using the “Undelete” button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3197"/>
          <a:stretch>
            <a:fillRect/>
          </a:stretch>
        </p:blipFill>
        <p:spPr bwMode="auto">
          <a:xfrm>
            <a:off x="0" y="990600"/>
            <a:ext cx="1495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26122" b="52177"/>
          <a:stretch>
            <a:fillRect/>
          </a:stretch>
        </p:blipFill>
        <p:spPr bwMode="auto">
          <a:xfrm>
            <a:off x="4267200" y="5181600"/>
            <a:ext cx="14954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Analyzing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Epi</a:t>
            </a:r>
            <a:r>
              <a:rPr lang="en-US" dirty="0" smtClean="0"/>
              <a:t>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Manual Vs Computer-Based Information Systems</a:t>
            </a:r>
          </a:p>
        </p:txBody>
      </p:sp>
      <p:graphicFrame>
        <p:nvGraphicFramePr>
          <p:cNvPr id="14377" name="Group 41"/>
          <p:cNvGraphicFramePr>
            <a:graphicFrameLocks noGrp="1"/>
          </p:cNvGraphicFramePr>
          <p:nvPr>
            <p:ph idx="1"/>
          </p:nvPr>
        </p:nvGraphicFramePr>
        <p:xfrm>
          <a:off x="103188" y="1600200"/>
          <a:ext cx="8915400" cy="4548061"/>
        </p:xfrm>
        <a:graphic>
          <a:graphicData uri="http://schemas.openxmlformats.org/drawingml/2006/table">
            <a:tbl>
              <a:tblPr/>
              <a:tblGrid>
                <a:gridCol w="1954212"/>
                <a:gridCol w="3048000"/>
                <a:gridCol w="3913188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Manual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Computer-based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Multitasking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Impossible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Possible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Speed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fast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Error rate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Higher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Negligible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Information usage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limited number of people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large number of people (through computer networks)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 quality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quality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Higher quality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Recovery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efficient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Efficient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D4E70-EB9F-4735-8DEE-1836AEC09E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370012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33600" y="2330244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2330244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2834148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2834148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4104" y="33528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52104" y="33528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48768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81600" y="48768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18852" y="5697792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66852" y="5697792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3886200"/>
            <a:ext cx="2971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81600" y="38862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the “Analysis” program from </a:t>
            </a:r>
            <a:r>
              <a:rPr lang="en-US" dirty="0" err="1" smtClean="0"/>
              <a:t>EpiInfo</a:t>
            </a:r>
            <a:endParaRPr lang="en-US" dirty="0" smtClean="0"/>
          </a:p>
          <a:p>
            <a:r>
              <a:rPr lang="en-US" dirty="0" smtClean="0"/>
              <a:t>Choose the </a:t>
            </a:r>
            <a:r>
              <a:rPr lang="en-US" b="1" i="1" dirty="0" smtClean="0"/>
              <a:t>Read(Import) </a:t>
            </a:r>
            <a:r>
              <a:rPr lang="en-US" dirty="0" smtClean="0"/>
              <a:t>command</a:t>
            </a:r>
            <a:r>
              <a:rPr lang="en-US" b="1" i="1" dirty="0" smtClean="0"/>
              <a:t> </a:t>
            </a:r>
            <a:r>
              <a:rPr lang="en-US" dirty="0" smtClean="0"/>
              <a:t>from the </a:t>
            </a:r>
            <a:r>
              <a:rPr lang="en-US" b="1" i="1" dirty="0" smtClean="0"/>
              <a:t>Analysis Command Tree.</a:t>
            </a:r>
          </a:p>
          <a:p>
            <a:r>
              <a:rPr lang="en-US" dirty="0" smtClean="0"/>
              <a:t>Select the </a:t>
            </a:r>
            <a:r>
              <a:rPr lang="en-US" b="1" dirty="0" smtClean="0"/>
              <a:t>data format as </a:t>
            </a:r>
            <a:r>
              <a:rPr lang="en-US" b="1" dirty="0" err="1" smtClean="0"/>
              <a:t>Epi</a:t>
            </a:r>
            <a:r>
              <a:rPr lang="en-US" b="1" dirty="0" smtClean="0"/>
              <a:t> 2000</a:t>
            </a:r>
          </a:p>
          <a:p>
            <a:r>
              <a:rPr lang="en-US" dirty="0" smtClean="0"/>
              <a:t>Select your data </a:t>
            </a:r>
            <a:r>
              <a:rPr lang="en-US" b="1" dirty="0" smtClean="0"/>
              <a:t>table(form)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Sorted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the </a:t>
            </a:r>
            <a:r>
              <a:rPr lang="en-US" b="1" dirty="0" smtClean="0"/>
              <a:t>Sort </a:t>
            </a:r>
            <a:r>
              <a:rPr lang="en-US" dirty="0" smtClean="0"/>
              <a:t>subcommand from the </a:t>
            </a:r>
            <a:r>
              <a:rPr lang="en-US" b="1" dirty="0" smtClean="0"/>
              <a:t>Select/IF folder </a:t>
            </a:r>
            <a:r>
              <a:rPr lang="en-US" dirty="0" smtClean="0"/>
              <a:t>within the </a:t>
            </a:r>
            <a:r>
              <a:rPr lang="en-US" i="1" dirty="0" smtClean="0"/>
              <a:t>Analysis Command</a:t>
            </a:r>
          </a:p>
          <a:p>
            <a:r>
              <a:rPr lang="en-US" dirty="0" smtClean="0"/>
              <a:t>Double click on the </a:t>
            </a:r>
            <a:r>
              <a:rPr lang="en-US" b="1" dirty="0" smtClean="0"/>
              <a:t>variable </a:t>
            </a:r>
            <a:r>
              <a:rPr lang="en-US" dirty="0" smtClean="0"/>
              <a:t>to be sorted</a:t>
            </a:r>
          </a:p>
          <a:p>
            <a:r>
              <a:rPr lang="en-US" dirty="0" smtClean="0"/>
              <a:t>Click the </a:t>
            </a:r>
            <a:r>
              <a:rPr lang="en-US" b="1" dirty="0" smtClean="0"/>
              <a:t>OK</a:t>
            </a:r>
          </a:p>
          <a:p>
            <a:r>
              <a:rPr lang="en-US" dirty="0" smtClean="0"/>
              <a:t>Choose the </a:t>
            </a:r>
            <a:r>
              <a:rPr lang="en-US" b="1" dirty="0" smtClean="0"/>
              <a:t>List </a:t>
            </a:r>
            <a:r>
              <a:rPr lang="en-US" dirty="0" smtClean="0"/>
              <a:t>command from the </a:t>
            </a:r>
            <a:r>
              <a:rPr lang="en-US" b="1" i="1" dirty="0" smtClean="0"/>
              <a:t>Analysis Command tree.</a:t>
            </a:r>
          </a:p>
          <a:p>
            <a:r>
              <a:rPr lang="en-US" dirty="0" smtClean="0"/>
              <a:t>Choose a variable to list. Data are sorted by the above selected field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 the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cancel the sorting criteria select “Cancel Select” from the </a:t>
            </a:r>
            <a:r>
              <a:rPr lang="en-US" b="1" i="1" dirty="0" smtClean="0"/>
              <a:t>Analysis Command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92.168.115.230\Temp\logo.jpg"/>
          <p:cNvPicPr>
            <a:picLocks noChangeAspect="1" noChangeArrowheads="1"/>
          </p:cNvPicPr>
          <p:nvPr/>
        </p:nvPicPr>
        <p:blipFill>
          <a:blip r:embed="rId2"/>
          <a:srcRect l="14189" t="11719" r="22973" b="25000"/>
          <a:stretch>
            <a:fillRect/>
          </a:stretch>
        </p:blipFill>
        <p:spPr bwMode="auto">
          <a:xfrm>
            <a:off x="3429000" y="990600"/>
            <a:ext cx="2362200" cy="2057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37360" y="3657600"/>
            <a:ext cx="7406640" cy="1472184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 …….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System will give you more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9799882">
            <a:off x="907298" y="1598731"/>
            <a:ext cx="74089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Computer Based </a:t>
            </a: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Information Systems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data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924800" cy="4800600"/>
          </a:xfrm>
        </p:spPr>
        <p:txBody>
          <a:bodyPr/>
          <a:lstStyle/>
          <a:p>
            <a:r>
              <a:rPr lang="en-US" dirty="0" smtClean="0"/>
              <a:t>Data analysis is a practice in which </a:t>
            </a:r>
            <a:r>
              <a:rPr lang="en-US" dirty="0" smtClean="0">
                <a:solidFill>
                  <a:srgbClr val="FF0000"/>
                </a:solidFill>
              </a:rPr>
              <a:t>raw data </a:t>
            </a:r>
            <a:r>
              <a:rPr lang="en-US" dirty="0" smtClean="0"/>
              <a:t>is ordered and organized so that </a:t>
            </a:r>
            <a:r>
              <a:rPr lang="en-US" dirty="0" smtClean="0">
                <a:solidFill>
                  <a:srgbClr val="009900"/>
                </a:solidFill>
              </a:rPr>
              <a:t>useful information</a:t>
            </a:r>
            <a:r>
              <a:rPr lang="en-US" dirty="0" smtClean="0"/>
              <a:t> can be extracted from it.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Analysis can be done </a:t>
            </a:r>
            <a:r>
              <a:rPr lang="en-US" dirty="0" smtClean="0">
                <a:solidFill>
                  <a:srgbClr val="FF0000"/>
                </a:solidFill>
              </a:rPr>
              <a:t>manually </a:t>
            </a:r>
            <a:r>
              <a:rPr lang="en-US" dirty="0" smtClean="0"/>
              <a:t>or using a </a:t>
            </a:r>
            <a:r>
              <a:rPr lang="en-US" dirty="0" smtClean="0">
                <a:solidFill>
                  <a:srgbClr val="FF0000"/>
                </a:solidFill>
              </a:rPr>
              <a:t>computer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0012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Advantages of Analyzing data using computer based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Speed of Processing</a:t>
            </a:r>
          </a:p>
          <a:p>
            <a:r>
              <a:rPr lang="en-US" dirty="0" smtClean="0"/>
              <a:t>Repetitive Processing – similar tasks with a high level of accuracy</a:t>
            </a:r>
          </a:p>
          <a:p>
            <a:r>
              <a:rPr lang="en-US" dirty="0" smtClean="0"/>
              <a:t>Data Storage Capacity – CD, DVD, Hard disks</a:t>
            </a:r>
          </a:p>
          <a:p>
            <a:r>
              <a:rPr lang="en-US" dirty="0" smtClean="0"/>
              <a:t>Speed of Searching information</a:t>
            </a:r>
          </a:p>
          <a:p>
            <a:r>
              <a:rPr lang="en-US" dirty="0" smtClean="0"/>
              <a:t>Speed of Data Communications</a:t>
            </a:r>
          </a:p>
          <a:p>
            <a:r>
              <a:rPr lang="en-US" dirty="0" smtClean="0"/>
              <a:t>The Ability to Produce Different Output Formats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446212"/>
            <a:ext cx="7772400" cy="1588"/>
          </a:xfrm>
          <a:prstGeom prst="line">
            <a:avLst/>
          </a:prstGeom>
          <a:ln w="25400">
            <a:solidFill>
              <a:srgbClr val="1C05C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D50F-21BD-4749-B469-937C9CED76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1020</TotalTime>
  <Words>1783</Words>
  <Application>Microsoft Office PowerPoint</Application>
  <PresentationFormat>On-screen Show (4:3)</PresentationFormat>
  <Paragraphs>410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Solstice</vt:lpstr>
      <vt:lpstr>Data Handling Using  EpiInfo</vt:lpstr>
      <vt:lpstr>Data Vs Information</vt:lpstr>
      <vt:lpstr>Example: A Mark Sheet </vt:lpstr>
      <vt:lpstr>Example</vt:lpstr>
      <vt:lpstr>Information System</vt:lpstr>
      <vt:lpstr>Manual Vs Computer-Based Information Systems</vt:lpstr>
      <vt:lpstr>Which System will give you more benefits</vt:lpstr>
      <vt:lpstr>What is data analysis</vt:lpstr>
      <vt:lpstr>Advantages of Analyzing data using computer based systems</vt:lpstr>
      <vt:lpstr>Software for Data Analysis</vt:lpstr>
      <vt:lpstr>About EPI INFO</vt:lpstr>
      <vt:lpstr>About EPI INFO</vt:lpstr>
      <vt:lpstr>Data Storage</vt:lpstr>
      <vt:lpstr>Databases</vt:lpstr>
      <vt:lpstr>What is a Table….. ?</vt:lpstr>
      <vt:lpstr>Table….. ?</vt:lpstr>
      <vt:lpstr>What is a Primary key….. ?</vt:lpstr>
      <vt:lpstr>PowerPoint Presentation</vt:lpstr>
      <vt:lpstr>What is a Foreign key</vt:lpstr>
      <vt:lpstr>Relationships……</vt:lpstr>
      <vt:lpstr>What is a DBMS?</vt:lpstr>
      <vt:lpstr>Data Storage of EpiInfo</vt:lpstr>
      <vt:lpstr>Programs available in Epi Info</vt:lpstr>
      <vt:lpstr>Programs available in Epi Info</vt:lpstr>
      <vt:lpstr>Opening EpiInfo</vt:lpstr>
      <vt:lpstr>Make/View Program</vt:lpstr>
      <vt:lpstr>Designing a questioner</vt:lpstr>
      <vt:lpstr>Creating a Project</vt:lpstr>
      <vt:lpstr>A project called Nutrition</vt:lpstr>
      <vt:lpstr>Let us create a project called Company and a View called Employee </vt:lpstr>
      <vt:lpstr>What is a Variable</vt:lpstr>
      <vt:lpstr>Variable types</vt:lpstr>
      <vt:lpstr>PowerPoint Presentation</vt:lpstr>
      <vt:lpstr>Fields</vt:lpstr>
      <vt:lpstr>Fields</vt:lpstr>
      <vt:lpstr>Creating fields in Epi Info</vt:lpstr>
      <vt:lpstr>Components of the Field Definition dialog Box</vt:lpstr>
      <vt:lpstr>Field Types in Epi Info</vt:lpstr>
      <vt:lpstr>Field Definition dialog box</vt:lpstr>
      <vt:lpstr>Field Definition dialog box</vt:lpstr>
      <vt:lpstr>PowerPoint Presentation</vt:lpstr>
      <vt:lpstr>Adding Drop Downs</vt:lpstr>
      <vt:lpstr>PowerPoint Presentation</vt:lpstr>
      <vt:lpstr>Add Radio Buttons</vt:lpstr>
      <vt:lpstr>PowerPoint Presentation</vt:lpstr>
      <vt:lpstr>PowerPoint Presentation</vt:lpstr>
      <vt:lpstr>Yes/No Questions</vt:lpstr>
      <vt:lpstr>Creating grids in the questionnaire</vt:lpstr>
      <vt:lpstr>PowerPoint Presentation</vt:lpstr>
      <vt:lpstr>Creating groups in the questionnaire </vt:lpstr>
      <vt:lpstr>PowerPoint Presentation</vt:lpstr>
      <vt:lpstr>Change the Background</vt:lpstr>
      <vt:lpstr>Selecting the Tab Order</vt:lpstr>
      <vt:lpstr>PowerPoint Presentation</vt:lpstr>
      <vt:lpstr>Entering data to the Questionnaires</vt:lpstr>
      <vt:lpstr>Enter Program</vt:lpstr>
      <vt:lpstr>Navigate through Records</vt:lpstr>
      <vt:lpstr>Deleting records</vt:lpstr>
      <vt:lpstr>Analyzing Data</vt:lpstr>
      <vt:lpstr>Sorting data</vt:lpstr>
      <vt:lpstr>Listing Sorted data</vt:lpstr>
      <vt:lpstr>Cancel the Sorting</vt:lpstr>
      <vt:lpstr>PowerPoint Presentation</vt:lpstr>
    </vt:vector>
  </TitlesOfParts>
  <Company>CEIT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 Info</dc:title>
  <dc:creator>Indunil</dc:creator>
  <cp:lastModifiedBy>Indu</cp:lastModifiedBy>
  <cp:revision>140</cp:revision>
  <dcterms:created xsi:type="dcterms:W3CDTF">2011-11-18T06:21:08Z</dcterms:created>
  <dcterms:modified xsi:type="dcterms:W3CDTF">2017-10-24T08:00:05Z</dcterms:modified>
</cp:coreProperties>
</file>